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51" r:id="rId1"/>
  </p:sldMasterIdLst>
  <p:notesMasterIdLst>
    <p:notesMasterId r:id="rId58"/>
  </p:notesMasterIdLst>
  <p:handoutMasterIdLst>
    <p:handoutMasterId r:id="rId59"/>
  </p:handoutMasterIdLst>
  <p:sldIdLst>
    <p:sldId id="258" r:id="rId2"/>
    <p:sldId id="290" r:id="rId3"/>
    <p:sldId id="291" r:id="rId4"/>
    <p:sldId id="292" r:id="rId5"/>
    <p:sldId id="293" r:id="rId6"/>
    <p:sldId id="294" r:id="rId7"/>
    <p:sldId id="336" r:id="rId8"/>
    <p:sldId id="337" r:id="rId9"/>
    <p:sldId id="338" r:id="rId10"/>
    <p:sldId id="339" r:id="rId11"/>
    <p:sldId id="295" r:id="rId12"/>
    <p:sldId id="296" r:id="rId13"/>
    <p:sldId id="297" r:id="rId14"/>
    <p:sldId id="298" r:id="rId15"/>
    <p:sldId id="299" r:id="rId16"/>
    <p:sldId id="342" r:id="rId17"/>
    <p:sldId id="343" r:id="rId18"/>
    <p:sldId id="344" r:id="rId19"/>
    <p:sldId id="300" r:id="rId20"/>
    <p:sldId id="301" r:id="rId21"/>
    <p:sldId id="302" r:id="rId22"/>
    <p:sldId id="303" r:id="rId23"/>
    <p:sldId id="345" r:id="rId24"/>
    <p:sldId id="346" r:id="rId25"/>
    <p:sldId id="350" r:id="rId26"/>
    <p:sldId id="348" r:id="rId27"/>
    <p:sldId id="349" r:id="rId28"/>
    <p:sldId id="304" r:id="rId29"/>
    <p:sldId id="305" r:id="rId30"/>
    <p:sldId id="306" r:id="rId31"/>
    <p:sldId id="307" r:id="rId32"/>
    <p:sldId id="308" r:id="rId33"/>
    <p:sldId id="347" r:id="rId34"/>
    <p:sldId id="351" r:id="rId35"/>
    <p:sldId id="352" r:id="rId36"/>
    <p:sldId id="353" r:id="rId37"/>
    <p:sldId id="354" r:id="rId38"/>
    <p:sldId id="309" r:id="rId39"/>
    <p:sldId id="310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1" r:id="rId48"/>
    <p:sldId id="322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442"/>
    <a:srgbClr val="48AC4D"/>
    <a:srgbClr val="F85C1E"/>
    <a:srgbClr val="20409A"/>
    <a:srgbClr val="60C452"/>
    <a:srgbClr val="CC0099"/>
    <a:srgbClr val="CC3399"/>
    <a:srgbClr val="FFFF00"/>
    <a:srgbClr val="CC00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98" autoAdjust="0"/>
  </p:normalViewPr>
  <p:slideViewPr>
    <p:cSldViewPr>
      <p:cViewPr>
        <p:scale>
          <a:sx n="80" d="100"/>
          <a:sy n="80" d="100"/>
        </p:scale>
        <p:origin x="-86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58C7F-1250-44D3-80F6-C06A7C11C426}" type="datetimeFigureOut">
              <a:rPr lang="en-US"/>
              <a:pPr>
                <a:defRPr/>
              </a:pPr>
              <a:t>7/19/2013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26C12F-0B06-421A-A453-9B59D13AD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6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DC3577-1384-41B9-86F2-A64D7F984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6090A-E6B6-4AF6-9B7D-89CB5BAA3CD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DC3577-1384-41B9-86F2-A64D7F9846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 userDrawn="1"/>
        </p:nvSpPr>
        <p:spPr>
          <a:xfrm>
            <a:off x="0" y="4972029"/>
            <a:ext cx="9144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 smtClean="0">
                <a:solidFill>
                  <a:srgbClr val="3E9442"/>
                </a:solidFill>
                <a:latin typeface="Franklin Gothic Medium" pitchFamily="34" charset="0"/>
              </a:rPr>
              <a:t>Microsoft  Excel  2013</a:t>
            </a:r>
            <a:endParaRPr lang="en-US" sz="6000" dirty="0">
              <a:solidFill>
                <a:srgbClr val="3E9442"/>
              </a:solidFill>
              <a:latin typeface="Franklin Gothic Medium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1628" y="228600"/>
            <a:ext cx="245997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38862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3E9442"/>
                </a:solidFill>
              </a:rPr>
              <a:t>®</a:t>
            </a:r>
            <a:endParaRPr lang="en-US" dirty="0">
              <a:solidFill>
                <a:srgbClr val="3E9442"/>
              </a:solidFill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5943600" y="5116512"/>
            <a:ext cx="354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E9442"/>
                </a:solidFill>
              </a:rPr>
              <a:t>®</a:t>
            </a:r>
          </a:p>
        </p:txBody>
      </p:sp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t="3451" b="6899"/>
          <a:stretch>
            <a:fillRect/>
          </a:stretch>
        </p:blipFill>
        <p:spPr bwMode="auto">
          <a:xfrm>
            <a:off x="0" y="2819400"/>
            <a:ext cx="91439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4DB848"/>
          </a:solidFill>
          <a:ln>
            <a:solidFill>
              <a:srgbClr val="4DB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10E0-8EAE-48E8-9484-9A46B5830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727A5-B819-4849-BDAA-E77DE3696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F4FC-A15E-4CCF-A12D-C1B4180DD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7201-8D33-4AE4-B1F1-DBAEF8B3F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093A-FDC9-4AD8-941C-8D186E124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909B-2183-4E4C-968B-603CC897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C5901-E5F0-49C8-9043-463DFEF2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4604-B0AD-403A-B549-7DD63736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C9C5-240E-4B6E-BE1D-CA0EF87F4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1FA-F25E-4F2E-9E7A-0A5ACB35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New Perspectives on Microsoft Excel 2013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1C2F2179-BA34-48B5-AF5F-CE1FE651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4DB848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4DB848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random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52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Tutorial 1</a:t>
            </a:r>
            <a:br>
              <a:rPr lang="en-US" sz="4000" dirty="0" smtClean="0"/>
            </a:br>
            <a:r>
              <a:rPr lang="en-US" sz="4000" dirty="0" smtClean="0"/>
              <a:t>Getting Started with Excel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000" dirty="0" smtClean="0"/>
              <a:t>Excel 2013 includes additional functions in several areas including basic math, trigonometry, statistics, look-up, and text functions</a:t>
            </a:r>
          </a:p>
          <a:p>
            <a:r>
              <a:rPr lang="en-US" sz="3000" dirty="0" smtClean="0"/>
              <a:t>New chart features include additions to the chart ribbon, richer data labeling, and adds animation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4246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Spreadsheet Data in Excel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 descr="Fig01-0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948968"/>
            <a:ext cx="7843393" cy="3918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4674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Navigation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mtClean="0"/>
              <a:t>A workbook can have two kinds of sheets:</a:t>
            </a:r>
          </a:p>
          <a:p>
            <a:pPr lvl="1"/>
            <a:r>
              <a:rPr lang="en-US" sz="3200" smtClean="0"/>
              <a:t>Worksheet contains a grid of rows and columns into which user enters data</a:t>
            </a:r>
          </a:p>
          <a:p>
            <a:pPr lvl="1"/>
            <a:r>
              <a:rPr lang="en-US" sz="3200" b="1" smtClean="0"/>
              <a:t>Chart sheet</a:t>
            </a:r>
            <a:r>
              <a:rPr lang="en-US" sz="3200" smtClean="0"/>
              <a:t> provides visual representation of data</a:t>
            </a:r>
          </a:p>
          <a:p>
            <a:r>
              <a:rPr lang="en-US" b="1" smtClean="0"/>
              <a:t>Cell reference</a:t>
            </a:r>
            <a:r>
              <a:rPr lang="en-US" smtClean="0"/>
              <a:t> identifies column/row location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255064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Navigation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mtClean="0"/>
              <a:t>To navigate between worksheets</a:t>
            </a:r>
          </a:p>
          <a:p>
            <a:pPr lvl="1"/>
            <a:r>
              <a:rPr lang="en-US" sz="3200" smtClean="0"/>
              <a:t>Use sheet tabs</a:t>
            </a:r>
          </a:p>
          <a:p>
            <a:r>
              <a:rPr lang="en-US" smtClean="0"/>
              <a:t>To navigate within a worksheet</a:t>
            </a:r>
          </a:p>
          <a:p>
            <a:pPr lvl="1"/>
            <a:r>
              <a:rPr lang="en-US" sz="3200" smtClean="0"/>
              <a:t>Use mouse, keyboard, GoTo dialog box, or type cell reference in Name box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 descr="Fig01-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04" y="4114800"/>
            <a:ext cx="7626352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74605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Worksheet Navigation Keys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" y="1981200"/>
            <a:ext cx="8322518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95660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Planning a Workbook</a:t>
            </a:r>
          </a:p>
        </p:txBody>
      </p:sp>
      <p:sp>
        <p:nvSpPr>
          <p:cNvPr id="23554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Use a </a:t>
            </a:r>
            <a:r>
              <a:rPr lang="en-US" b="1" smtClean="0"/>
              <a:t>planning analysis sheet </a:t>
            </a:r>
            <a:r>
              <a:rPr lang="en-US" smtClean="0"/>
              <a:t>to define:</a:t>
            </a:r>
          </a:p>
          <a:p>
            <a:pPr lvl="1"/>
            <a:r>
              <a:rPr lang="en-US" sz="3200" smtClean="0"/>
              <a:t>Goal or purpose of workbook</a:t>
            </a:r>
          </a:p>
          <a:p>
            <a:pPr lvl="1"/>
            <a:r>
              <a:rPr lang="en-US" sz="3200" smtClean="0"/>
              <a:t>Type of data to collect</a:t>
            </a:r>
          </a:p>
          <a:p>
            <a:pPr lvl="1"/>
            <a:r>
              <a:rPr lang="en-US" sz="3200" smtClean="0"/>
              <a:t>Formulas needed to apply to data you collected and entered</a:t>
            </a:r>
          </a:p>
          <a:p>
            <a:pPr lvl="1"/>
            <a:r>
              <a:rPr lang="en-US" sz="3200" smtClean="0"/>
              <a:t>Appearance of workbook content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156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Work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create new workbooks from the New screen in Backstage </a:t>
            </a:r>
            <a:r>
              <a:rPr lang="en-US" dirty="0" smtClean="0"/>
              <a:t>view from </a:t>
            </a:r>
            <a:r>
              <a:rPr lang="en-US" dirty="0"/>
              <a:t>the Blank workbook </a:t>
            </a:r>
            <a:r>
              <a:rPr lang="en-US" dirty="0" smtClean="0"/>
              <a:t>template</a:t>
            </a:r>
          </a:p>
          <a:p>
            <a:pPr lvl="1"/>
            <a:r>
              <a:rPr lang="en-US" dirty="0"/>
              <a:t>On the ribbon, click the File tab to display Backstage view.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New in the navigation bar to display the New </a:t>
            </a:r>
            <a:r>
              <a:rPr lang="en-US" dirty="0" smtClean="0"/>
              <a:t>screen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the Blank workbook tile.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2720824"/>
      </p:ext>
    </p:ext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Worksheets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48130" name="Rectangle 7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Inserting a worksheet</a:t>
            </a:r>
          </a:p>
          <a:p>
            <a:pPr lvl="1"/>
            <a:r>
              <a:rPr lang="en-US" sz="3200" dirty="0" smtClean="0"/>
              <a:t>Name of new worksheet is based on number and names of other sheets in the workbook</a:t>
            </a:r>
          </a:p>
          <a:p>
            <a:r>
              <a:rPr lang="en-US" dirty="0" smtClean="0"/>
              <a:t>Deleting a worksheet</a:t>
            </a:r>
          </a:p>
          <a:p>
            <a:pPr eaLnBrk="1" hangingPunct="1"/>
            <a:r>
              <a:rPr lang="en-US" dirty="0" smtClean="0"/>
              <a:t>Renaming a worksheet</a:t>
            </a:r>
          </a:p>
          <a:p>
            <a:pPr lvl="1"/>
            <a:r>
              <a:rPr lang="en-US" sz="3200" dirty="0" smtClean="0"/>
              <a:t>31 characters maximum, including blank spaces</a:t>
            </a:r>
          </a:p>
          <a:p>
            <a:pPr lvl="1"/>
            <a:r>
              <a:rPr lang="en-US" sz="3200" dirty="0" smtClean="0"/>
              <a:t>Width of sheet tab adjusts to length of name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6290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Worksheets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Moving and copying a worksheet</a:t>
            </a:r>
          </a:p>
          <a:p>
            <a:pPr lvl="1" eaLnBrk="1" hangingPunct="1"/>
            <a:r>
              <a:rPr lang="en-US" sz="3200" smtClean="0"/>
              <a:t>To move:</a:t>
            </a:r>
          </a:p>
          <a:p>
            <a:pPr lvl="2" eaLnBrk="1" hangingPunct="1"/>
            <a:r>
              <a:rPr lang="en-US" sz="3200" smtClean="0"/>
              <a:t>Click and drag</a:t>
            </a:r>
          </a:p>
          <a:p>
            <a:pPr lvl="1" eaLnBrk="1" hangingPunct="1"/>
            <a:r>
              <a:rPr lang="en-US" sz="3200" smtClean="0"/>
              <a:t>To copy:</a:t>
            </a:r>
          </a:p>
          <a:p>
            <a:pPr lvl="2" eaLnBrk="1" hangingPunct="1"/>
            <a:r>
              <a:rPr lang="en-US" sz="3200" smtClean="0"/>
              <a:t>Ctrl + drag and drop</a:t>
            </a:r>
          </a:p>
          <a:p>
            <a:pPr lvl="1"/>
            <a:r>
              <a:rPr lang="en-US" sz="3200" smtClean="0"/>
              <a:t>Place most important worksheets at beginning of workbook (leftmost sheet tabs), less important worksheets toward end (rightmost tabs)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6009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Entering Text, Numbers, and Dates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2457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b="1" smtClean="0"/>
              <a:t>Text data</a:t>
            </a:r>
          </a:p>
          <a:p>
            <a:pPr lvl="1"/>
            <a:r>
              <a:rPr lang="en-US" smtClean="0"/>
              <a:t>Combination of letters, numbers, and symbols</a:t>
            </a:r>
          </a:p>
          <a:p>
            <a:pPr lvl="1"/>
            <a:r>
              <a:rPr lang="en-US" smtClean="0"/>
              <a:t>Often referred to as a </a:t>
            </a:r>
            <a:r>
              <a:rPr lang="en-US" b="1" smtClean="0"/>
              <a:t>text string</a:t>
            </a:r>
            <a:r>
              <a:rPr lang="en-US" smtClean="0"/>
              <a:t> </a:t>
            </a:r>
          </a:p>
          <a:p>
            <a:r>
              <a:rPr lang="en-US" sz="2800" b="1" smtClean="0"/>
              <a:t>Number data</a:t>
            </a:r>
          </a:p>
          <a:p>
            <a:pPr lvl="1"/>
            <a:r>
              <a:rPr lang="en-US" smtClean="0"/>
              <a:t>Numerical value to be used in a mathematical calculation</a:t>
            </a:r>
          </a:p>
          <a:p>
            <a:r>
              <a:rPr lang="en-US" sz="2800" b="1" smtClean="0"/>
              <a:t>Date </a:t>
            </a:r>
            <a:r>
              <a:rPr lang="en-US" sz="2800" smtClean="0"/>
              <a:t>and </a:t>
            </a:r>
            <a:r>
              <a:rPr lang="en-US" sz="2800" b="1" smtClean="0"/>
              <a:t>time data</a:t>
            </a:r>
          </a:p>
          <a:p>
            <a:pPr lvl="1"/>
            <a:r>
              <a:rPr lang="en-US" smtClean="0"/>
              <a:t>Commonly recognized formats for date and time values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79199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6386" name="Rectangle 9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Understand the use of spreadsheets and Excel</a:t>
            </a:r>
          </a:p>
          <a:p>
            <a:pPr eaLnBrk="1" hangingPunct="1"/>
            <a:r>
              <a:rPr lang="en-US" smtClean="0"/>
              <a:t>Learn the parts of the Excel window</a:t>
            </a:r>
          </a:p>
          <a:p>
            <a:pPr eaLnBrk="1" hangingPunct="1"/>
            <a:r>
              <a:rPr lang="en-US" smtClean="0"/>
              <a:t>Scroll through a worksheet and navigate between worksheets</a:t>
            </a:r>
          </a:p>
          <a:p>
            <a:pPr eaLnBrk="1" hangingPunct="1"/>
            <a:r>
              <a:rPr lang="en-US" smtClean="0"/>
              <a:t>Create and save a workbook file</a:t>
            </a:r>
          </a:p>
          <a:p>
            <a:pPr eaLnBrk="1" hangingPunct="1"/>
            <a:r>
              <a:rPr lang="en-US" smtClean="0"/>
              <a:t>Enter, analyze, and present quantitative data</a:t>
            </a:r>
          </a:p>
          <a:p>
            <a:pPr eaLnBrk="1" hangingPunct="1"/>
            <a:r>
              <a:rPr lang="en-US" smtClean="0"/>
              <a:t>Enter text, numbers, and dates into a worksheet</a:t>
            </a:r>
            <a:endParaRPr lang="en-US" dirty="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0" y="6400800"/>
            <a:ext cx="82296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  <a:cs typeface="Arial" charset="0"/>
              </a:rPr>
              <a:t>New Perspectives on Microsoft Office Excel 2007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610600" y="6400800"/>
            <a:ext cx="5334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C105543-A469-4842-AA2A-7B8E4B15EEB8}" type="slidenum">
              <a:rPr lang="en-US" sz="1200" b="1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240359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Text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mtClean="0"/>
              <a:t>New data appears in both the active cell and the formula bar</a:t>
            </a:r>
          </a:p>
          <a:p>
            <a:r>
              <a:rPr lang="en-US" smtClean="0"/>
              <a:t>Truncation</a:t>
            </a:r>
          </a:p>
          <a:p>
            <a:r>
              <a:rPr lang="en-US" smtClean="0"/>
              <a:t>AutoComplete feature</a:t>
            </a:r>
          </a:p>
          <a:p>
            <a:pPr eaLnBrk="1" hangingPunct="1"/>
            <a:r>
              <a:rPr lang="en-US" smtClean="0"/>
              <a:t>To enter multiple lines of text within a cell</a:t>
            </a:r>
          </a:p>
          <a:p>
            <a:pPr lvl="1"/>
            <a:r>
              <a:rPr lang="en-US" sz="3200" smtClean="0"/>
              <a:t>Create a line break with Alt + Enter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16562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 descr="Fig01-0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81" y="2057400"/>
            <a:ext cx="7895723" cy="266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2537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Numbers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 descr="Fig01-0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0" y="2438400"/>
            <a:ext cx="8312722" cy="2057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162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Cell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As </a:t>
            </a:r>
            <a:r>
              <a:rPr lang="en-US" dirty="0"/>
              <a:t>you work, you might find </a:t>
            </a:r>
            <a:r>
              <a:rPr lang="en-US" dirty="0" smtClean="0"/>
              <a:t>entries </a:t>
            </a:r>
            <a:r>
              <a:rPr lang="en-US" dirty="0"/>
              <a:t>you need to </a:t>
            </a:r>
            <a:r>
              <a:rPr lang="en-US" dirty="0" smtClean="0"/>
              <a:t>change or correct.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you want to replace all of the content in a cell, you simply select the cell </a:t>
            </a:r>
            <a:r>
              <a:rPr lang="en-US" dirty="0" smtClean="0"/>
              <a:t>and then </a:t>
            </a:r>
            <a:r>
              <a:rPr lang="en-US" dirty="0"/>
              <a:t>type the new entry to overwrite the previous entry.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need to replace only part of a cell’s content, you can work in </a:t>
            </a:r>
            <a:r>
              <a:rPr lang="en-US" b="1" dirty="0"/>
              <a:t>Edit mode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519970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Cell Content in Edit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Edit Mode</a:t>
            </a:r>
          </a:p>
          <a:p>
            <a:pPr lvl="1"/>
            <a:r>
              <a:rPr lang="en-US" dirty="0"/>
              <a:t>Double-click </a:t>
            </a:r>
            <a:r>
              <a:rPr lang="en-US" dirty="0" smtClean="0"/>
              <a:t>the cell to </a:t>
            </a:r>
            <a:r>
              <a:rPr lang="en-US" dirty="0"/>
              <a:t>select the cell and switch to Edit </a:t>
            </a:r>
            <a:r>
              <a:rPr lang="en-US" dirty="0" smtClean="0"/>
              <a:t>mode </a:t>
            </a:r>
            <a:endParaRPr lang="en-US" dirty="0"/>
          </a:p>
          <a:p>
            <a:pPr lvl="2"/>
            <a:r>
              <a:rPr lang="en-US" dirty="0" smtClean="0"/>
              <a:t>A blinking insertion </a:t>
            </a:r>
            <a:r>
              <a:rPr lang="en-US" dirty="0"/>
              <a:t>point appears within the text of </a:t>
            </a:r>
            <a:r>
              <a:rPr lang="en-US" dirty="0" smtClean="0"/>
              <a:t>cell</a:t>
            </a:r>
            <a:endParaRPr lang="en-US" dirty="0"/>
          </a:p>
          <a:p>
            <a:pPr lvl="1"/>
            <a:r>
              <a:rPr lang="en-US" dirty="0" smtClean="0"/>
              <a:t>Press </a:t>
            </a:r>
            <a:r>
              <a:rPr lang="en-US" dirty="0"/>
              <a:t>the arrow keys to move the insertion point </a:t>
            </a:r>
            <a:r>
              <a:rPr lang="en-US" dirty="0" smtClean="0"/>
              <a:t>to </a:t>
            </a:r>
            <a:r>
              <a:rPr lang="en-US" dirty="0"/>
              <a:t>the right of </a:t>
            </a:r>
            <a:r>
              <a:rPr lang="en-US" dirty="0" smtClean="0"/>
              <a:t>the word being edited</a:t>
            </a:r>
            <a:endParaRPr lang="en-US" dirty="0"/>
          </a:p>
          <a:p>
            <a:pPr lvl="1"/>
            <a:r>
              <a:rPr lang="en-US" dirty="0" smtClean="0"/>
              <a:t>Press </a:t>
            </a:r>
            <a:r>
              <a:rPr lang="en-US" dirty="0"/>
              <a:t>the Backspace key three times to delete the word </a:t>
            </a:r>
            <a:r>
              <a:rPr lang="en-US" dirty="0" smtClean="0"/>
              <a:t>being edited</a:t>
            </a:r>
            <a:endParaRPr lang="en-US" dirty="0"/>
          </a:p>
          <a:p>
            <a:pPr lvl="1"/>
            <a:r>
              <a:rPr lang="en-US" dirty="0" smtClean="0"/>
              <a:t>Type </a:t>
            </a:r>
            <a:r>
              <a:rPr lang="en-US" dirty="0"/>
              <a:t>&amp; to enter the new text, and then press the Enter </a:t>
            </a:r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243352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Editing Worksheet Content</a:t>
            </a:r>
          </a:p>
        </p:txBody>
      </p:sp>
      <p:sp>
        <p:nvSpPr>
          <p:cNvPr id="50178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Use </a:t>
            </a:r>
            <a:r>
              <a:rPr lang="en-US" sz="2800" b="1" dirty="0" smtClean="0"/>
              <a:t>Edit mode</a:t>
            </a:r>
            <a:r>
              <a:rPr lang="en-US" sz="2800" dirty="0" smtClean="0"/>
              <a:t> to edit cell contents</a:t>
            </a:r>
          </a:p>
          <a:p>
            <a:pPr lvl="1"/>
            <a:r>
              <a:rPr lang="en-US" dirty="0" smtClean="0"/>
              <a:t>Keyboard shortcuts apply only to text within selected cell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eaLnBrk="1" hangingPunct="1"/>
            <a:r>
              <a:rPr lang="en-US" sz="2800" dirty="0" smtClean="0"/>
              <a:t>Undoing and redoing an action</a:t>
            </a:r>
          </a:p>
          <a:p>
            <a:pPr lvl="1"/>
            <a:r>
              <a:rPr lang="en-US" dirty="0" smtClean="0"/>
              <a:t>Excel maintains a list of actions performed in a workbook during current session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30821" y="2667000"/>
            <a:ext cx="63725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6593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Editing Worksheet Content</a:t>
            </a:r>
          </a:p>
        </p:txBody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Number displayed as text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 descr="Fig01-2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65" y="1981200"/>
            <a:ext cx="8043863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8213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Numbers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Picture 8" descr="Fig01-27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21" y="1371600"/>
            <a:ext cx="8004849" cy="198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342714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Columns and Rows</a:t>
            </a:r>
          </a:p>
        </p:txBody>
      </p:sp>
      <p:sp>
        <p:nvSpPr>
          <p:cNvPr id="28674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mtClean="0"/>
              <a:t>To make data easier to read:</a:t>
            </a:r>
          </a:p>
          <a:p>
            <a:pPr lvl="1"/>
            <a:r>
              <a:rPr lang="en-US" sz="3200" smtClean="0"/>
              <a:t>Modify size of columns and rows in a worksheet</a:t>
            </a:r>
          </a:p>
          <a:p>
            <a:r>
              <a:rPr lang="en-US" smtClean="0"/>
              <a:t>To modify size of columns or rows:</a:t>
            </a:r>
          </a:p>
          <a:p>
            <a:pPr lvl="1"/>
            <a:r>
              <a:rPr lang="en-US" sz="3200" smtClean="0"/>
              <a:t>Drag border to resize</a:t>
            </a:r>
          </a:p>
          <a:p>
            <a:pPr lvl="1"/>
            <a:r>
              <a:rPr lang="en-US" sz="3200" smtClean="0"/>
              <a:t>Double-click border to autofit</a:t>
            </a:r>
          </a:p>
          <a:p>
            <a:pPr lvl="1"/>
            <a:r>
              <a:rPr lang="en-US" sz="3200" smtClean="0"/>
              <a:t>Format the Cells group to specify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26668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Columns and Rows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Column width</a:t>
            </a:r>
          </a:p>
          <a:p>
            <a:pPr lvl="1" eaLnBrk="1" hangingPunct="1"/>
            <a:r>
              <a:rPr lang="en-US" sz="3200" smtClean="0"/>
              <a:t>Expressed in terms of number of characters or </a:t>
            </a:r>
            <a:r>
              <a:rPr lang="en-US" sz="3200" b="1" smtClean="0"/>
              <a:t>pixels</a:t>
            </a:r>
            <a:r>
              <a:rPr lang="en-US" sz="3200" smtClean="0"/>
              <a:t> (8.43 characters equals 64 pixels)</a:t>
            </a:r>
          </a:p>
          <a:p>
            <a:pPr lvl="1" eaLnBrk="1" hangingPunct="1"/>
            <a:r>
              <a:rPr lang="en-US" sz="3200" smtClean="0"/>
              <a:t>Note: Pixel size is based on screen resolution</a:t>
            </a:r>
          </a:p>
          <a:p>
            <a:pPr eaLnBrk="1" hangingPunct="1"/>
            <a:r>
              <a:rPr lang="en-US" smtClean="0"/>
              <a:t>Row height</a:t>
            </a:r>
          </a:p>
          <a:p>
            <a:pPr lvl="1" eaLnBrk="1" hangingPunct="1"/>
            <a:r>
              <a:rPr lang="en-US" sz="3200" smtClean="0"/>
              <a:t>Measured in </a:t>
            </a:r>
            <a:r>
              <a:rPr lang="en-US" sz="3200" b="1" smtClean="0"/>
              <a:t>points</a:t>
            </a:r>
            <a:r>
              <a:rPr lang="en-US" sz="3200" smtClean="0"/>
              <a:t> (1/72 of an inch) or pixels</a:t>
            </a:r>
          </a:p>
          <a:p>
            <a:pPr lvl="1" eaLnBrk="1" hangingPunct="1"/>
            <a:r>
              <a:rPr lang="en-US" sz="3200" smtClean="0"/>
              <a:t>Default row height: 15 points or 20 pixels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505536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7410" name="Rectangle 11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/>
              <a:t>Resize, insert, and remove columns and rows</a:t>
            </a:r>
          </a:p>
          <a:p>
            <a:pPr eaLnBrk="1" hangingPunct="1"/>
            <a:r>
              <a:rPr lang="en-US" dirty="0" smtClean="0"/>
              <a:t>Select and move cell ranges</a:t>
            </a:r>
          </a:p>
          <a:p>
            <a:pPr eaLnBrk="1" hangingPunct="1"/>
            <a:r>
              <a:rPr lang="en-US" dirty="0" smtClean="0"/>
              <a:t>Insert formulas and functions</a:t>
            </a:r>
          </a:p>
          <a:p>
            <a:pPr eaLnBrk="1" hangingPunct="1"/>
            <a:r>
              <a:rPr lang="en-US" dirty="0" smtClean="0"/>
              <a:t>Insert, delete, move, and rename worksheets</a:t>
            </a:r>
          </a:p>
          <a:p>
            <a:pPr eaLnBrk="1" hangingPunct="1"/>
            <a:r>
              <a:rPr lang="en-US" dirty="0" smtClean="0"/>
              <a:t>Work with editing tools</a:t>
            </a:r>
          </a:p>
          <a:p>
            <a:pPr eaLnBrk="1" hangingPunct="1"/>
            <a:r>
              <a:rPr lang="en-US" dirty="0" smtClean="0"/>
              <a:t>Format data using patterned text and flash fill</a:t>
            </a:r>
          </a:p>
          <a:p>
            <a:pPr eaLnBrk="1" hangingPunct="1"/>
            <a:r>
              <a:rPr lang="en-US" dirty="0" smtClean="0"/>
              <a:t>Insert and format custom borders</a:t>
            </a:r>
          </a:p>
          <a:p>
            <a:pPr eaLnBrk="1" hangingPunct="1"/>
            <a:r>
              <a:rPr lang="en-US" dirty="0" smtClean="0"/>
              <a:t>Preview and print a workbook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0" y="6400800"/>
            <a:ext cx="8229600" cy="457200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b="1">
                <a:solidFill>
                  <a:schemeClr val="bg1"/>
                </a:solidFill>
                <a:latin typeface="+mn-lt"/>
                <a:cs typeface="Arial" charset="0"/>
              </a:rPr>
              <a:t>New Perspectives on Microsoft Office Excel 2007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610600" y="6400800"/>
            <a:ext cx="533400" cy="457200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364A7A-95A7-423C-80FF-D05967B3EEFC}" type="slidenum">
              <a:rPr lang="en-US" sz="1200" b="1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14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Columns and Rows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 descr="Fig01-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53" y="1371600"/>
            <a:ext cx="7859336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2287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Columns and Rows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Resizing columns and rows with AutoFit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 descr="Fig01-1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28" y="2743200"/>
            <a:ext cx="8205424" cy="3161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72162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Columns and Rows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Deleting and clearing a row or column</a:t>
            </a:r>
          </a:p>
          <a:p>
            <a:pPr lvl="1" eaLnBrk="1" hangingPunct="1"/>
            <a:r>
              <a:rPr lang="en-US" sz="3200" smtClean="0"/>
              <a:t>Deleting removes both the data and the cells</a:t>
            </a:r>
          </a:p>
          <a:p>
            <a:pPr lvl="1" eaLnBrk="1" hangingPunct="1"/>
            <a:r>
              <a:rPr lang="en-US" sz="3200" smtClean="0"/>
              <a:t>Clearing removes the data, leaving blank cells where data had been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110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Text Within a Cell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Wrapping text enables text to display on two or more rows within one cell allowing more text within a narrower column.</a:t>
            </a:r>
          </a:p>
          <a:p>
            <a:pPr lvl="1"/>
            <a:r>
              <a:rPr lang="en-US" dirty="0"/>
              <a:t>Resize the width of column </a:t>
            </a:r>
            <a:r>
              <a:rPr lang="en-US" dirty="0" smtClean="0"/>
              <a:t>as appropriate.</a:t>
            </a:r>
            <a:endParaRPr lang="en-US" dirty="0"/>
          </a:p>
          <a:p>
            <a:pPr lvl="1"/>
            <a:r>
              <a:rPr lang="en-US" dirty="0" smtClean="0"/>
              <a:t>Select </a:t>
            </a:r>
            <a:r>
              <a:rPr lang="en-US" dirty="0"/>
              <a:t>the </a:t>
            </a:r>
            <a:r>
              <a:rPr lang="en-US" dirty="0" smtClean="0"/>
              <a:t>cells you wish to apply wrapping to</a:t>
            </a:r>
            <a:endParaRPr lang="en-US" dirty="0"/>
          </a:p>
          <a:p>
            <a:pPr lvl="1"/>
            <a:r>
              <a:rPr lang="en-US" dirty="0" smtClean="0"/>
              <a:t>On </a:t>
            </a:r>
            <a:r>
              <a:rPr lang="en-US" dirty="0"/>
              <a:t>the Home tab, in the Alignment group, click the Wrap Text button. </a:t>
            </a:r>
            <a:endParaRPr lang="en-US" dirty="0" smtClean="0"/>
          </a:p>
          <a:p>
            <a:pPr lvl="2"/>
            <a:r>
              <a:rPr lang="en-US" dirty="0" smtClean="0"/>
              <a:t>The Wrap </a:t>
            </a:r>
            <a:r>
              <a:rPr lang="en-US" dirty="0"/>
              <a:t>Text button is toggled on, and text in the selected cells that </a:t>
            </a:r>
            <a:r>
              <a:rPr lang="en-US" dirty="0" smtClean="0"/>
              <a:t>exceeds the </a:t>
            </a:r>
            <a:r>
              <a:rPr lang="en-US" dirty="0"/>
              <a:t>column width wraps to a new line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4673706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Cells and Ranges</a:t>
            </a:r>
          </a:p>
        </p:txBody>
      </p:sp>
      <p:sp>
        <p:nvSpPr>
          <p:cNvPr id="35842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smtClean="0"/>
              <a:t>Range reference </a:t>
            </a:r>
            <a:r>
              <a:rPr lang="en-US" smtClean="0"/>
              <a:t>indicates location and size of a cell range</a:t>
            </a:r>
          </a:p>
          <a:p>
            <a:pPr lvl="1"/>
            <a:r>
              <a:rPr lang="en-US" sz="3200" smtClean="0"/>
              <a:t>Adjacent (A1:G5)</a:t>
            </a:r>
          </a:p>
          <a:p>
            <a:pPr lvl="1"/>
            <a:r>
              <a:rPr lang="en-US" sz="3200" smtClean="0"/>
              <a:t>Nonadjacent (A1:A5;F1:G5)</a:t>
            </a:r>
          </a:p>
          <a:p>
            <a:pPr eaLnBrk="1" hangingPunct="1"/>
            <a:r>
              <a:rPr lang="en-US" smtClean="0"/>
              <a:t>Selecting a range</a:t>
            </a:r>
          </a:p>
          <a:p>
            <a:pPr lvl="1"/>
            <a:r>
              <a:rPr lang="en-US" sz="3200" smtClean="0"/>
              <a:t>Work with all cells in the range as a group</a:t>
            </a:r>
          </a:p>
          <a:p>
            <a:pPr eaLnBrk="1" hangingPunct="1"/>
            <a:r>
              <a:rPr lang="en-US" smtClean="0"/>
              <a:t>Moving and copying a range</a:t>
            </a:r>
          </a:p>
          <a:p>
            <a:pPr lvl="1" eaLnBrk="1" hangingPunct="1"/>
            <a:r>
              <a:rPr lang="en-US" sz="3200" smtClean="0"/>
              <a:t>Drag and drop</a:t>
            </a:r>
          </a:p>
          <a:p>
            <a:pPr lvl="1" eaLnBrk="1" hangingPunct="1"/>
            <a:r>
              <a:rPr lang="en-US" sz="3200" smtClean="0"/>
              <a:t>Cut and paste</a:t>
            </a:r>
            <a:endParaRPr lang="en-US" altLang="ko-KR" sz="3200" smtClean="0">
              <a:ea typeface="굴림" pitchFamily="34" charset="-127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03929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Cells and Ranges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Inserting and deleting a range</a:t>
            </a:r>
          </a:p>
          <a:p>
            <a:pPr lvl="1"/>
            <a:r>
              <a:rPr lang="en-US" sz="3200" smtClean="0"/>
              <a:t>Existing cells shift to accommodate the change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" name="Picture 8" descr="Fig01-1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15" y="2824793"/>
            <a:ext cx="7731885" cy="2966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96635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cell or a Range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cell or range you want to move or </a:t>
            </a:r>
            <a:r>
              <a:rPr lang="en-US" dirty="0" smtClean="0"/>
              <a:t>copy</a:t>
            </a:r>
            <a:endParaRPr lang="en-US" dirty="0"/>
          </a:p>
          <a:p>
            <a:r>
              <a:rPr lang="en-US" dirty="0" smtClean="0"/>
              <a:t>Move </a:t>
            </a:r>
            <a:r>
              <a:rPr lang="en-US" dirty="0"/>
              <a:t>the pointer over the border of the selection until the pointer changes </a:t>
            </a:r>
            <a:r>
              <a:rPr lang="en-US" dirty="0" smtClean="0"/>
              <a:t>shape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move the range, click the border and drag the selection to a new </a:t>
            </a:r>
            <a:r>
              <a:rPr lang="en-US" dirty="0" smtClean="0"/>
              <a:t>location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to copy </a:t>
            </a:r>
            <a:r>
              <a:rPr lang="en-US" dirty="0"/>
              <a:t>the range, hold down the Ctrl key and drag the selection to a new </a:t>
            </a:r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5680977"/>
      </p:ext>
    </p:extLst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a Cell or Range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the cell or range you want to move or </a:t>
            </a:r>
            <a:r>
              <a:rPr lang="en-US" dirty="0" smtClean="0"/>
              <a:t>copy</a:t>
            </a:r>
            <a:endParaRPr lang="en-US" dirty="0"/>
          </a:p>
          <a:p>
            <a:r>
              <a:rPr lang="en-US" dirty="0" smtClean="0"/>
              <a:t>On </a:t>
            </a:r>
            <a:r>
              <a:rPr lang="en-US" dirty="0"/>
              <a:t>the Home tab, </a:t>
            </a:r>
            <a:r>
              <a:rPr lang="en-US" dirty="0" smtClean="0"/>
              <a:t>click </a:t>
            </a:r>
            <a:r>
              <a:rPr lang="en-US" dirty="0"/>
              <a:t>the Cut or Copy button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r right-click the </a:t>
            </a:r>
            <a:r>
              <a:rPr lang="en-US" dirty="0"/>
              <a:t>selection, and then click Cut or Copy on the shortcut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Select </a:t>
            </a:r>
            <a:r>
              <a:rPr lang="en-US" dirty="0"/>
              <a:t>the cell or the upper-left cell of the range where you want to paste the </a:t>
            </a:r>
            <a:r>
              <a:rPr lang="en-US" dirty="0" smtClean="0"/>
              <a:t>content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Paste </a:t>
            </a:r>
            <a:r>
              <a:rPr lang="en-US" dirty="0" smtClean="0"/>
              <a:t>button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F6F4FC-A15E-4CCF-A12D-C1B4180DD71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6560099"/>
      </p:ext>
    </p:extLst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1-pg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95400"/>
            <a:ext cx="4343400" cy="4973531"/>
          </a:xfrm>
          <a:prstGeom prst="rect">
            <a:avLst/>
          </a:prstGeom>
        </p:spPr>
      </p:pic>
      <p:sp>
        <p:nvSpPr>
          <p:cNvPr id="6246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Visual Overview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A01AB1-03DF-4881-A791-4A5C9B71572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25286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1-pg2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95400"/>
            <a:ext cx="4832297" cy="5029200"/>
          </a:xfrm>
          <a:prstGeom prst="rect">
            <a:avLst/>
          </a:prstGeom>
        </p:spPr>
      </p:pic>
      <p:sp>
        <p:nvSpPr>
          <p:cNvPr id="6349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Worksheet Data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A01AB1-03DF-4881-A791-4A5C9B71572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515999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01-pg0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95" y="1284683"/>
            <a:ext cx="4351700" cy="4963717"/>
          </a:xfrm>
          <a:prstGeom prst="rect">
            <a:avLst/>
          </a:prstGeom>
        </p:spPr>
      </p:pic>
      <p:sp>
        <p:nvSpPr>
          <p:cNvPr id="3379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Visual Overview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A01AB1-03DF-4881-A791-4A5C9B7157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9" name="Picture 8" descr="Cengage copyr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77062" y="4833938"/>
            <a:ext cx="133350" cy="296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23332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Formula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 expression that returns a value</a:t>
            </a:r>
          </a:p>
          <a:p>
            <a:pPr lvl="1"/>
            <a:r>
              <a:rPr lang="en-US" altLang="ko-KR" smtClean="0">
                <a:ea typeface="굴림" pitchFamily="34" charset="-127"/>
              </a:rPr>
              <a:t>Written using </a:t>
            </a:r>
            <a:r>
              <a:rPr lang="en-US" altLang="ko-KR" b="1" smtClean="0">
                <a:ea typeface="굴림" pitchFamily="34" charset="-127"/>
              </a:rPr>
              <a:t>operators </a:t>
            </a:r>
            <a:r>
              <a:rPr lang="en-US" altLang="ko-KR" smtClean="0">
                <a:ea typeface="굴림" pitchFamily="34" charset="-127"/>
              </a:rPr>
              <a:t>that combine different values, resulting in a single displayed value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4882" y="3505200"/>
            <a:ext cx="8113856" cy="196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0299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  <a:endParaRPr lang="en-US" altLang="ko-KR" smtClean="0">
              <a:ea typeface="굴림" pitchFamily="34" charset="-127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smtClean="0"/>
              <a:t>Entering a formula</a:t>
            </a:r>
            <a:endParaRPr lang="en-US" altLang="ko-KR" smtClean="0">
              <a:ea typeface="굴림" pitchFamily="34" charset="-127"/>
            </a:endParaRPr>
          </a:p>
          <a:p>
            <a:pPr lvl="1" eaLnBrk="1" hangingPunct="1"/>
            <a:r>
              <a:rPr lang="en-US" sz="3200" smtClean="0"/>
              <a:t>Click cell where you want formula results to appear</a:t>
            </a:r>
          </a:p>
          <a:p>
            <a:pPr lvl="1" eaLnBrk="1" hangingPunct="1"/>
            <a:r>
              <a:rPr lang="en-US" sz="3200" smtClean="0"/>
              <a:t>Type = and an expression that calculates a value using cell references and arithmetic operators</a:t>
            </a:r>
          </a:p>
          <a:p>
            <a:pPr lvl="2"/>
            <a:r>
              <a:rPr lang="en-US" altLang="ko-KR" sz="3200" smtClean="0">
                <a:ea typeface="굴림" pitchFamily="34" charset="-127"/>
              </a:rPr>
              <a:t>Cell references allow you to change values used in the calculation without having to modify the formula itself</a:t>
            </a:r>
          </a:p>
          <a:p>
            <a:pPr lvl="1" eaLnBrk="1" hangingPunct="1"/>
            <a:r>
              <a:rPr lang="en-US" sz="3200" smtClean="0"/>
              <a:t>Press Enter or Tab to complete the formula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8173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Formulas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smtClean="0"/>
              <a:t>Order of precedence</a:t>
            </a:r>
          </a:p>
          <a:p>
            <a:pPr lvl="1"/>
            <a:r>
              <a:rPr lang="en-US" sz="3200" smtClean="0"/>
              <a:t>Set of predefined rules used to determine sequence in which operators are applied in a calculation</a:t>
            </a: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3581400"/>
            <a:ext cx="8206788" cy="22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48188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smtClean="0"/>
              <a:t>Viewing a formula</a:t>
            </a:r>
          </a:p>
          <a:p>
            <a:pPr lvl="1"/>
            <a:r>
              <a:rPr lang="en-US" smtClean="0"/>
              <a:t>Select cell and review expression displayed in the formula bar</a:t>
            </a:r>
          </a:p>
          <a:p>
            <a:pPr lvl="1"/>
            <a:r>
              <a:rPr lang="en-US" smtClean="0"/>
              <a:t>Each cell reference is color coded in the formula and corresponding cell in the worksheet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Picture 8" descr="Fig01-2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3657599"/>
            <a:ext cx="6171988" cy="26498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05668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Copying and pasting formulas</a:t>
            </a:r>
          </a:p>
          <a:p>
            <a:pPr lvl="1"/>
            <a:r>
              <a:rPr lang="en-US" sz="3200" dirty="0" smtClean="0"/>
              <a:t>Cell references adjust to reflect new location of the formula in the worksheet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9" name="Picture 8" descr="Fig01-2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78" y="2895600"/>
            <a:ext cx="7869836" cy="320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1096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Formulas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Guidelines for writing effective formulas:</a:t>
            </a:r>
          </a:p>
          <a:p>
            <a:pPr lvl="1"/>
            <a:r>
              <a:rPr lang="en-US" sz="3200" dirty="0" smtClean="0"/>
              <a:t>Keep them simple</a:t>
            </a:r>
          </a:p>
          <a:p>
            <a:pPr lvl="1"/>
            <a:r>
              <a:rPr lang="en-US" sz="3200" dirty="0" smtClean="0"/>
              <a:t>Do not hide data values within formulas</a:t>
            </a:r>
          </a:p>
          <a:p>
            <a:pPr lvl="1"/>
            <a:r>
              <a:rPr lang="en-US" sz="3200" dirty="0" smtClean="0"/>
              <a:t>Break up formulas to show intermediate results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0841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Introducing Functions</a:t>
            </a:r>
          </a:p>
        </p:txBody>
      </p:sp>
      <p:sp>
        <p:nvSpPr>
          <p:cNvPr id="44034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b="1" smtClean="0"/>
              <a:t>Function</a:t>
            </a:r>
          </a:p>
          <a:p>
            <a:pPr lvl="1" eaLnBrk="1" hangingPunct="1"/>
            <a:r>
              <a:rPr lang="en-US" smtClean="0"/>
              <a:t>Named operation that returns a value</a:t>
            </a:r>
          </a:p>
          <a:p>
            <a:pPr lvl="1"/>
            <a:r>
              <a:rPr lang="en-US" smtClean="0"/>
              <a:t>Simplifies a formula, reducing a long formula into a compact statement; for example, to add values in the range A1:A10:</a:t>
            </a:r>
          </a:p>
          <a:p>
            <a:pPr lvl="2"/>
            <a:r>
              <a:rPr lang="en-US" sz="2800" smtClean="0"/>
              <a:t>Enter the long formula:</a:t>
            </a:r>
            <a:br>
              <a:rPr lang="en-US" sz="2800" smtClean="0"/>
            </a:br>
            <a:r>
              <a:rPr lang="en-US" sz="2800" smtClean="0"/>
              <a:t>	=A1+A2+A3+A4+A5+A6+A7+A8+A9+A10</a:t>
            </a:r>
            <a:br>
              <a:rPr lang="en-US" sz="2800" smtClean="0"/>
            </a:br>
            <a:r>
              <a:rPr lang="en-US" sz="2800" smtClean="0"/>
              <a:t>                                  - or -</a:t>
            </a:r>
          </a:p>
          <a:p>
            <a:pPr lvl="2"/>
            <a:r>
              <a:rPr lang="en-US" sz="2800" smtClean="0"/>
              <a:t>Use the SUM function to accomplish the same thing:</a:t>
            </a:r>
            <a:br>
              <a:rPr lang="en-US" sz="2800" smtClean="0"/>
            </a:br>
            <a:r>
              <a:rPr lang="en-US" sz="2800" smtClean="0"/>
              <a:t>	=SUM(A1:A10)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0007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Functions with AutoSum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Fast, convenient way to enter commonly used functions</a:t>
            </a:r>
          </a:p>
          <a:p>
            <a:pPr eaLnBrk="1" hangingPunct="1"/>
            <a:r>
              <a:rPr lang="en-US" sz="2800" smtClean="0"/>
              <a:t>Includes buttons to quickly insert/generate:</a:t>
            </a:r>
          </a:p>
          <a:p>
            <a:pPr lvl="1" eaLnBrk="1" hangingPunct="1"/>
            <a:r>
              <a:rPr lang="en-US" smtClean="0"/>
              <a:t>Sum of values in column or row (SUM)</a:t>
            </a:r>
          </a:p>
          <a:p>
            <a:pPr lvl="1" eaLnBrk="1" hangingPunct="1"/>
            <a:r>
              <a:rPr lang="en-US" smtClean="0"/>
              <a:t>Average value in column or row (AVERAGE)</a:t>
            </a:r>
          </a:p>
          <a:p>
            <a:pPr lvl="1" eaLnBrk="1" hangingPunct="1"/>
            <a:r>
              <a:rPr lang="en-US" smtClean="0"/>
              <a:t>Total count of numeric values in column or row (COUNT)</a:t>
            </a:r>
          </a:p>
          <a:p>
            <a:pPr lvl="1" eaLnBrk="1" hangingPunct="1"/>
            <a:r>
              <a:rPr lang="en-US" smtClean="0"/>
              <a:t>Minimum value in column or row (MIN)</a:t>
            </a:r>
          </a:p>
          <a:p>
            <a:pPr lvl="1" eaLnBrk="1" hangingPunct="1"/>
            <a:r>
              <a:rPr lang="en-US" smtClean="0"/>
              <a:t>Maximum value in column or row (MAX)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74821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Functions with AutoSum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473CFB-5E2D-4DC4-9261-8F534EF0748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" name="Picture 7" descr="Fig01-2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36" y="1676400"/>
            <a:ext cx="806528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476975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Previewing a Workbook</a:t>
            </a:r>
          </a:p>
        </p:txBody>
      </p:sp>
      <p:sp>
        <p:nvSpPr>
          <p:cNvPr id="53250" name="Rectangle 7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Changing worksheet views</a:t>
            </a:r>
          </a:p>
          <a:p>
            <a:pPr lvl="1" eaLnBrk="1" hangingPunct="1"/>
            <a:r>
              <a:rPr lang="en-US" sz="3200" b="1" smtClean="0"/>
              <a:t>Normal view</a:t>
            </a:r>
          </a:p>
          <a:p>
            <a:pPr lvl="1" eaLnBrk="1" hangingPunct="1"/>
            <a:r>
              <a:rPr lang="en-US" sz="3200" b="1" smtClean="0"/>
              <a:t>Page Layout view</a:t>
            </a:r>
            <a:endParaRPr lang="en-US" sz="3200" smtClean="0"/>
          </a:p>
          <a:p>
            <a:pPr lvl="1" eaLnBrk="1" hangingPunct="1"/>
            <a:r>
              <a:rPr lang="en-US" sz="3200" b="1" smtClean="0"/>
              <a:t>Page Break Preview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38205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01-pg0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4495799" cy="4961529"/>
          </a:xfrm>
          <a:prstGeom prst="rect">
            <a:avLst/>
          </a:prstGeom>
        </p:spPr>
      </p:pic>
      <p:sp>
        <p:nvSpPr>
          <p:cNvPr id="3481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The Excel Window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A01AB1-03DF-4881-A791-4A5C9B7157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 descr="Cengage copyrigh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48462" y="4757738"/>
            <a:ext cx="133350" cy="2962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58694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Layout View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9" name="Content Placeholder 8" descr="Fig01-28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0603" y="1371600"/>
            <a:ext cx="7528628" cy="4495800"/>
          </a:xfrm>
        </p:spPr>
      </p:pic>
    </p:spTree>
    <p:extLst>
      <p:ext uri="{BB962C8B-B14F-4D97-AF65-F5344CB8AC3E}">
        <p14:creationId xmlns="" xmlns:p14="http://schemas.microsoft.com/office/powerpoint/2010/main" val="164900854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Break Preview</a:t>
            </a:r>
          </a:p>
        </p:txBody>
      </p:sp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75395" y="1447800"/>
            <a:ext cx="7698979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8046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Previewing a Workbook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Working with page orientation</a:t>
            </a:r>
          </a:p>
          <a:p>
            <a:pPr lvl="1" eaLnBrk="1" hangingPunct="1"/>
            <a:r>
              <a:rPr lang="en-US" sz="3200" b="1" dirty="0" smtClean="0"/>
              <a:t>Portrait orientation </a:t>
            </a:r>
            <a:r>
              <a:rPr lang="en-US" sz="3200" dirty="0" smtClean="0"/>
              <a:t>(default)</a:t>
            </a:r>
          </a:p>
          <a:p>
            <a:pPr lvl="2" eaLnBrk="1" hangingPunct="1"/>
            <a:r>
              <a:rPr lang="en-US" sz="3200" dirty="0" smtClean="0"/>
              <a:t>Page is taller than wide</a:t>
            </a:r>
          </a:p>
          <a:p>
            <a:pPr lvl="1" eaLnBrk="1" hangingPunct="1"/>
            <a:r>
              <a:rPr lang="en-US" sz="3200" b="1" dirty="0" smtClean="0"/>
              <a:t>Landscape orientation</a:t>
            </a:r>
          </a:p>
          <a:p>
            <a:pPr lvl="2" eaLnBrk="1" hangingPunct="1"/>
            <a:r>
              <a:rPr lang="en-US" sz="3200" dirty="0" smtClean="0"/>
              <a:t>Page is wider than tall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34152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Printing a Workbook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mtClean="0"/>
              <a:t>Print tab provides options for choosing what to print and how to print</a:t>
            </a:r>
          </a:p>
          <a:p>
            <a:pPr lvl="1" eaLnBrk="1" hangingPunct="1"/>
            <a:r>
              <a:rPr lang="en-US" sz="3200" smtClean="0"/>
              <a:t>Printout includes only the data in the worksheet</a:t>
            </a:r>
          </a:p>
          <a:p>
            <a:pPr lvl="1"/>
            <a:r>
              <a:rPr lang="en-US" sz="3200" smtClean="0"/>
              <a:t>Other elements (e.g., row/column headings, gridlines) will not print by default</a:t>
            </a:r>
          </a:p>
          <a:p>
            <a:r>
              <a:rPr lang="en-US" smtClean="0"/>
              <a:t>Good practice: Review print preview before printing to ensure that printout looks exactly as  you intended and avoid unnecessary reprinting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6498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a Workbook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8" name="Picture 7" descr="Fig01-30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93476"/>
            <a:ext cx="8051343" cy="3204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90618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Viewing and Printing Worksheet Formulas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smtClean="0"/>
              <a:t>Switch to </a:t>
            </a:r>
            <a:r>
              <a:rPr lang="en-US" sz="2800" b="1" smtClean="0"/>
              <a:t>formula view</a:t>
            </a:r>
          </a:p>
          <a:p>
            <a:pPr lvl="1"/>
            <a:r>
              <a:rPr lang="en-US" smtClean="0"/>
              <a:t>Useful when you encounter unexpected results and want to examine underlying formulas or to discuss your formulas with a colleague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0860" y="3124200"/>
            <a:ext cx="5386079" cy="32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65137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Viewing and Printing Worksheet Formulas</a:t>
            </a:r>
          </a:p>
        </p:txBody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smtClean="0"/>
              <a:t>Scaling </a:t>
            </a:r>
            <a:r>
              <a:rPr lang="en-US" smtClean="0"/>
              <a:t>the printout of a worksheet forces contents to fit on a single page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Excel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" name="Picture 12" descr="Fig01-3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24" y="2362200"/>
            <a:ext cx="6248152" cy="38898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6097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Introducing Microsoft Excel 2013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000" dirty="0" smtClean="0"/>
              <a:t>Computer program used to enter, store, analyze, and present quantitative data in an organized and easily updatable manner</a:t>
            </a:r>
          </a:p>
          <a:p>
            <a:r>
              <a:rPr lang="en-US" sz="3000" dirty="0" smtClean="0"/>
              <a:t>Creates electronic versions of </a:t>
            </a:r>
            <a:r>
              <a:rPr lang="en-US" sz="3000" b="1" dirty="0" smtClean="0"/>
              <a:t>spreadsheets</a:t>
            </a:r>
          </a:p>
          <a:p>
            <a:pPr lvl="1"/>
            <a:r>
              <a:rPr lang="en-US" sz="3000" dirty="0" smtClean="0"/>
              <a:t>Collection of text and numbers laid out in a grid</a:t>
            </a:r>
            <a:endParaRPr lang="en-US" altLang="ko-KR" sz="3000" dirty="0" smtClean="0">
              <a:ea typeface="굴림" pitchFamily="34" charset="-127"/>
            </a:endParaRPr>
          </a:p>
          <a:p>
            <a:r>
              <a:rPr lang="en-US" sz="3000" dirty="0" smtClean="0"/>
              <a:t>Displays values calculated from data</a:t>
            </a:r>
          </a:p>
          <a:p>
            <a:r>
              <a:rPr lang="en-US" sz="3000" dirty="0" smtClean="0"/>
              <a:t>Represents data in both text and graphical from through the use of charts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13631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000" dirty="0"/>
              <a:t>Allows </a:t>
            </a:r>
            <a:r>
              <a:rPr lang="en-US" sz="3000" b="1" dirty="0"/>
              <a:t>what-if analysis</a:t>
            </a:r>
          </a:p>
          <a:p>
            <a:pPr lvl="1"/>
            <a:r>
              <a:rPr lang="en-US" sz="3000" dirty="0"/>
              <a:t>Ability to change values in a spreadsheet and assess the effect they have on calculated </a:t>
            </a:r>
            <a:r>
              <a:rPr lang="en-US" sz="3000" dirty="0" smtClean="0"/>
              <a:t>values automatically</a:t>
            </a:r>
          </a:p>
          <a:p>
            <a:r>
              <a:rPr lang="en-US" sz="3000" dirty="0" smtClean="0"/>
              <a:t>Automates many tasks through the use of formulas including both automatic formulas and custom formulas</a:t>
            </a:r>
          </a:p>
          <a:p>
            <a:r>
              <a:rPr lang="en-US" sz="3000" dirty="0" smtClean="0"/>
              <a:t>A Quick Analysis tool allowing conversion from data to charts in two easy steps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5491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000" dirty="0" smtClean="0"/>
              <a:t>Integrates data from several spreadsheets within a single workbook, and also interfaces with other workbooks when data from multiple sources is required</a:t>
            </a:r>
          </a:p>
          <a:p>
            <a:r>
              <a:rPr lang="en-US" sz="3000" dirty="0" smtClean="0"/>
              <a:t>Templates already available for budgets, calendars, forms, and reports</a:t>
            </a:r>
          </a:p>
          <a:p>
            <a:r>
              <a:rPr lang="en-US" sz="3000" dirty="0" smtClean="0"/>
              <a:t>A new Flash Fill feature allows you to have data automatically entered based on initial data you enter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587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Microsoft Excel 2013 (Continued)</a:t>
            </a:r>
          </a:p>
        </p:txBody>
      </p:sp>
      <p:sp>
        <p:nvSpPr>
          <p:cNvPr id="1843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3000" dirty="0" smtClean="0"/>
              <a:t>Excel 2013 offers a Chart Recommendation feature suggesting the best chart to fit your data needs</a:t>
            </a:r>
          </a:p>
          <a:p>
            <a:r>
              <a:rPr lang="en-US" sz="3000" dirty="0" smtClean="0"/>
              <a:t>Excel also increased filtering functionality adding an interactive way to easily filter data in query tables and Excel data tables  </a:t>
            </a:r>
          </a:p>
          <a:p>
            <a:r>
              <a:rPr lang="en-US" sz="3000" dirty="0" smtClean="0"/>
              <a:t>Excel 2013 adds a One Workbook, One Table feature allowing you to view multiple workbooks simultaneously</a:t>
            </a:r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Perspectives on Microsoft Excel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D8D161-978C-42B2-AABC-24C8F125E7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760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WindowsVista</Template>
  <TotalTime>0</TotalTime>
  <Words>2227</Words>
  <Application>Microsoft Office PowerPoint</Application>
  <PresentationFormat>On-screen Show (4:3)</PresentationFormat>
  <Paragraphs>403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2_Office Theme</vt:lpstr>
      <vt:lpstr> Tutorial 1 Getting Started with Excel</vt:lpstr>
      <vt:lpstr>Objectives</vt:lpstr>
      <vt:lpstr>Objectives</vt:lpstr>
      <vt:lpstr>Visual Overview</vt:lpstr>
      <vt:lpstr>The Excel Window</vt:lpstr>
      <vt:lpstr>Introducing Microsoft Excel 2013</vt:lpstr>
      <vt:lpstr>Microsoft Excel 2013 (Continued)</vt:lpstr>
      <vt:lpstr>Microsoft Excel 2013 (Continued)</vt:lpstr>
      <vt:lpstr>Microsoft Excel 2013 (Continued)</vt:lpstr>
      <vt:lpstr>Microsoft Excel 2013 (Continued)</vt:lpstr>
      <vt:lpstr>Spreadsheet Data in Excel</vt:lpstr>
      <vt:lpstr>Worksheet Navigation</vt:lpstr>
      <vt:lpstr>Worksheet Navigation</vt:lpstr>
      <vt:lpstr>Worksheet Navigation Keys</vt:lpstr>
      <vt:lpstr>Planning a Workbook</vt:lpstr>
      <vt:lpstr>Creating a New Work Book</vt:lpstr>
      <vt:lpstr>Working with Worksheets</vt:lpstr>
      <vt:lpstr>Working with Worksheets</vt:lpstr>
      <vt:lpstr>Entering Text, Numbers, and Dates</vt:lpstr>
      <vt:lpstr>Entering Text</vt:lpstr>
      <vt:lpstr>Entering Text</vt:lpstr>
      <vt:lpstr>Entering Numbers</vt:lpstr>
      <vt:lpstr>Editing Cell Content</vt:lpstr>
      <vt:lpstr>Editing Cell Content in Edit Mode</vt:lpstr>
      <vt:lpstr>Editing Worksheet Content</vt:lpstr>
      <vt:lpstr>Editing Worksheet Content</vt:lpstr>
      <vt:lpstr>Entering Numbers</vt:lpstr>
      <vt:lpstr>Working with Columns and Rows</vt:lpstr>
      <vt:lpstr>Working with Columns and Rows</vt:lpstr>
      <vt:lpstr>Working with Columns and Rows</vt:lpstr>
      <vt:lpstr>Working with Columns and Rows</vt:lpstr>
      <vt:lpstr>Working with Columns and Rows</vt:lpstr>
      <vt:lpstr>Wrapping Text Within a Cell</vt:lpstr>
      <vt:lpstr>Working with Cells and Ranges</vt:lpstr>
      <vt:lpstr>Working with Cells and Ranges</vt:lpstr>
      <vt:lpstr>Moving a cell or a Range of Cells</vt:lpstr>
      <vt:lpstr>Copying a Cell or Range of Cells</vt:lpstr>
      <vt:lpstr>Visual Overview</vt:lpstr>
      <vt:lpstr>Worksheet Data</vt:lpstr>
      <vt:lpstr>Working with Formulas</vt:lpstr>
      <vt:lpstr>Working with Formulas</vt:lpstr>
      <vt:lpstr>Working with Formulas</vt:lpstr>
      <vt:lpstr>Working with Formulas</vt:lpstr>
      <vt:lpstr>Working with Formulas</vt:lpstr>
      <vt:lpstr>Working with Formulas</vt:lpstr>
      <vt:lpstr>Introducing Functions</vt:lpstr>
      <vt:lpstr>Entering Functions with AutoSum</vt:lpstr>
      <vt:lpstr>Entering Functions with AutoSum</vt:lpstr>
      <vt:lpstr>Previewing a Workbook</vt:lpstr>
      <vt:lpstr>Page Layout View</vt:lpstr>
      <vt:lpstr>Page Break Preview</vt:lpstr>
      <vt:lpstr>Previewing a Workbook</vt:lpstr>
      <vt:lpstr>Printing a Workbook</vt:lpstr>
      <vt:lpstr>Printing a Workbook</vt:lpstr>
      <vt:lpstr>Viewing and Printing Worksheet Formulas</vt:lpstr>
      <vt:lpstr>Viewing and Printing Worksheet Formulas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2013-03-22T19:35:38Z</dcterms:created>
  <dcterms:modified xsi:type="dcterms:W3CDTF">2013-07-19T14:18:12Z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